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png>
</file>

<file path=ppt/media/image-10-11.png>
</file>

<file path=ppt/media/image-10-12.svg>
</file>

<file path=ppt/media/image-10-13.png>
</file>

<file path=ppt/media/image-10-14.png>
</file>

<file path=ppt/media/image-10-15.svg>
</file>

<file path=ppt/media/image-10-2.png>
</file>

<file path=ppt/media/image-10-3.svg>
</file>

<file path=ppt/media/image-10-4.png>
</file>

<file path=ppt/media/image-10-5.png>
</file>

<file path=ppt/media/image-10-6.svg>
</file>

<file path=ppt/media/image-10-7.pn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6-10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6-8.png>
</file>

<file path=ppt/media/image-6-9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image" Target="../media/image-10-10.pn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image" Target="../media/image-10-13.png"/><Relationship Id="rId14" Type="http://schemas.openxmlformats.org/officeDocument/2006/relationships/image" Target="../media/image-10-14.png"/><Relationship Id="rId15" Type="http://schemas.openxmlformats.org/officeDocument/2006/relationships/image" Target="../media/image-10-15.svg"/><Relationship Id="rId16" Type="http://schemas.openxmlformats.org/officeDocument/2006/relationships/slideLayout" Target="../slideLayouts/slideLayout11.xml"/><Relationship Id="rId1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image" Target="../media/image-6-9.png"/><Relationship Id="rId10" Type="http://schemas.openxmlformats.org/officeDocument/2006/relationships/image" Target="../media/image-6-10.pn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Analyzing 3,900 real purchase transactions to understand spending patterns, product preferences, discount influence, and subscription impact for smarter business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630"/>
            <a:ext cx="75766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2403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F4652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2050852"/>
            <a:ext cx="680442" cy="68044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7770" y="2237899"/>
            <a:ext cx="306110" cy="3061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0604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Offer exclusive perks and personalized incentives to drive subscription adoption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16962" y="182403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F4652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3776" y="2050852"/>
            <a:ext cx="680442" cy="680442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0942" y="2237899"/>
            <a:ext cx="306110" cy="3061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43776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Strengthen Loyalty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5443776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repeat buyers with points, special offers, and early product access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9640133" y="1824038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3F4652"/>
          </a:solidFill>
          <a:ln/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66948" y="2050852"/>
            <a:ext cx="680442" cy="680442"/>
          </a:xfrm>
          <a:prstGeom prst="rect">
            <a:avLst/>
          </a:prstGeom>
        </p:spPr>
      </p:pic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54114" y="2237899"/>
            <a:ext cx="306110" cy="30611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9866948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9866948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promotional strategy to maintain profitability without reducing volume</a:t>
            </a:r>
            <a:endParaRPr lang="en-US" sz="1750" dirty="0"/>
          </a:p>
        </p:txBody>
      </p:sp>
      <p:sp>
        <p:nvSpPr>
          <p:cNvPr id="18" name="Shape 10"/>
          <p:cNvSpPr/>
          <p:nvPr/>
        </p:nvSpPr>
        <p:spPr>
          <a:xfrm>
            <a:off x="793790" y="4990862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0604" y="5217676"/>
            <a:ext cx="680442" cy="680442"/>
          </a:xfrm>
          <a:prstGeom prst="rect">
            <a:avLst/>
          </a:prstGeom>
        </p:spPr>
      </p:pic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207770" y="5404723"/>
            <a:ext cx="306110" cy="30611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1020604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12"/>
          <p:cNvSpPr/>
          <p:nvPr/>
        </p:nvSpPr>
        <p:spPr>
          <a:xfrm>
            <a:off x="1020604" y="661535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campaigns on high-revenue age groups and express shipping customers</a:t>
            </a:r>
            <a:endParaRPr lang="en-US" sz="1750" dirty="0"/>
          </a:p>
        </p:txBody>
      </p:sp>
      <p:sp>
        <p:nvSpPr>
          <p:cNvPr id="23" name="Shape 13"/>
          <p:cNvSpPr/>
          <p:nvPr/>
        </p:nvSpPr>
        <p:spPr>
          <a:xfrm>
            <a:off x="7428548" y="4990862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3F4652"/>
          </a:solidFill>
          <a:ln/>
        </p:spPr>
      </p:sp>
      <p:pic>
        <p:nvPicPr>
          <p:cNvPr id="24" name="Image 8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55362" y="5217676"/>
            <a:ext cx="680442" cy="680442"/>
          </a:xfrm>
          <a:prstGeom prst="rect">
            <a:avLst/>
          </a:prstGeom>
        </p:spPr>
      </p:pic>
      <p:pic>
        <p:nvPicPr>
          <p:cNvPr id="25" name="Image 9" descr="preencoded.png">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842528" y="5404723"/>
            <a:ext cx="306110" cy="306110"/>
          </a:xfrm>
          <a:prstGeom prst="rect">
            <a:avLst/>
          </a:prstGeom>
        </p:spPr>
      </p:pic>
      <p:sp>
        <p:nvSpPr>
          <p:cNvPr id="26" name="Text 14"/>
          <p:cNvSpPr/>
          <p:nvPr/>
        </p:nvSpPr>
        <p:spPr>
          <a:xfrm>
            <a:off x="7655362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7" name="Text 15"/>
          <p:cNvSpPr/>
          <p:nvPr/>
        </p:nvSpPr>
        <p:spPr>
          <a:xfrm>
            <a:off x="7655362" y="661535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 top-rated and bestselling items in all marketing initiatives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27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85110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011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502343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transactions across 18 data columns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785110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3011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Data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502343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Age, gender, location, subscription status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318873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4545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03610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Category, amount, season, discount usage, shipping type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318873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4545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Behavioral Metrics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036106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Previous purchases, frequency, review ratings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8809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dataset capturing customer demographics, purchase information, shopping behavior, and product reviews to enable data-driven decision making.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67029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03496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Imported dataset using pandas and performed initial structure review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3203496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Quality Checks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Identified 37 missing review ratings and assessed data consistency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03496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Filled missing values with category-specific median ratings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23165"/>
            <a:ext cx="6407944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548" y="5323165"/>
            <a:ext cx="64079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Loaded cleaned data into PostgreSQL for advanced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76201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Analysis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Finding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959096" y="306288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 and female shoppers contribute nearly equal revenue, with male customers generating slightly higher total sales.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59096" y="435566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balanced distribution suggests marketing strategies should maintain equal focus across both demographics.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18178"/>
            <a:ext cx="8661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Subscription Impact on Revenue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$62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$58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Non-Subscribers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4680466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5712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Premium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2026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spending by subscribers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8207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Subscribers demonstrate higher average spending and generate significantly more total revenue, validating the importance of subscription programs in driving business growth.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3351"/>
            <a:ext cx="6706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95920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65440"/>
            <a:ext cx="4196358" cy="12192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88" y="2255758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55761" y="24258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51084" y="316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Blouse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51084" y="3653314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customer rating: 5.0 stars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216962" y="2595920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2565440"/>
            <a:ext cx="4196358" cy="121920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860" y="2255758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78933" y="24258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5474256" y="316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Jewelry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5474256" y="3653314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Premium rating: 5.0 stars</a:t>
            </a:r>
            <a:endParaRPr lang="en-US" sz="1750" dirty="0"/>
          </a:p>
        </p:txBody>
      </p:sp>
      <p:sp>
        <p:nvSpPr>
          <p:cNvPr id="15" name="Shape 9"/>
          <p:cNvSpPr/>
          <p:nvPr/>
        </p:nvSpPr>
        <p:spPr>
          <a:xfrm>
            <a:off x="9640133" y="2595920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2565440"/>
            <a:ext cx="4196358" cy="121920"/>
          </a:xfrm>
          <a:prstGeom prst="rect">
            <a:avLst/>
          </a:prstGeom>
        </p:spPr>
      </p:pic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98032" y="2255758"/>
            <a:ext cx="680442" cy="680442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1602105" y="24258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1"/>
          <p:cNvSpPr/>
          <p:nvPr/>
        </p:nvSpPr>
        <p:spPr>
          <a:xfrm>
            <a:off x="9897427" y="3162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Dress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9897427" y="3653314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Excellent rating: 5.0 stars</a:t>
            </a:r>
            <a:endParaRPr lang="en-US" sz="1750" dirty="0"/>
          </a:p>
        </p:txBody>
      </p:sp>
      <p:sp>
        <p:nvSpPr>
          <p:cNvPr id="21" name="Shape 13"/>
          <p:cNvSpPr/>
          <p:nvPr/>
        </p:nvSpPr>
        <p:spPr>
          <a:xfrm>
            <a:off x="793790" y="4840486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810006"/>
            <a:ext cx="6407944" cy="121920"/>
          </a:xfrm>
          <a:prstGeom prst="rect">
            <a:avLst/>
          </a:prstGeom>
        </p:spPr>
      </p:pic>
      <p:pic>
        <p:nvPicPr>
          <p:cNvPr id="23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7540" y="4500324"/>
            <a:ext cx="680442" cy="680442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3861614" y="46704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15"/>
          <p:cNvSpPr/>
          <p:nvPr/>
        </p:nvSpPr>
        <p:spPr>
          <a:xfrm>
            <a:off x="1051084" y="5407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Handbag</a:t>
            </a:r>
            <a:endParaRPr lang="en-US" sz="2200" dirty="0"/>
          </a:p>
        </p:txBody>
      </p:sp>
      <p:sp>
        <p:nvSpPr>
          <p:cNvPr id="26" name="Text 16"/>
          <p:cNvSpPr/>
          <p:nvPr/>
        </p:nvSpPr>
        <p:spPr>
          <a:xfrm>
            <a:off x="1051084" y="589788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rating: 4.9 stars</a:t>
            </a:r>
            <a:endParaRPr lang="en-US" sz="1750" dirty="0"/>
          </a:p>
        </p:txBody>
      </p:sp>
      <p:sp>
        <p:nvSpPr>
          <p:cNvPr id="27" name="Shape 17"/>
          <p:cNvSpPr/>
          <p:nvPr/>
        </p:nvSpPr>
        <p:spPr>
          <a:xfrm>
            <a:off x="7428548" y="4840486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28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8548" y="4810006"/>
            <a:ext cx="6407944" cy="121920"/>
          </a:xfrm>
          <a:prstGeom prst="rect">
            <a:avLst/>
          </a:prstGeom>
        </p:spPr>
      </p:pic>
      <p:pic>
        <p:nvPicPr>
          <p:cNvPr id="29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92298" y="4500324"/>
            <a:ext cx="680442" cy="680442"/>
          </a:xfrm>
          <a:prstGeom prst="rect">
            <a:avLst/>
          </a:prstGeom>
        </p:spPr>
      </p:pic>
      <p:sp>
        <p:nvSpPr>
          <p:cNvPr id="30" name="Text 18"/>
          <p:cNvSpPr/>
          <p:nvPr/>
        </p:nvSpPr>
        <p:spPr>
          <a:xfrm>
            <a:off x="10496371" y="46704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19"/>
          <p:cNvSpPr/>
          <p:nvPr/>
        </p:nvSpPr>
        <p:spPr>
          <a:xfrm>
            <a:off x="7685842" y="54074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Sunglasses</a:t>
            </a:r>
            <a:endParaRPr lang="en-US" sz="2200" dirty="0"/>
          </a:p>
        </p:txBody>
      </p:sp>
      <p:sp>
        <p:nvSpPr>
          <p:cNvPr id="32" name="Text 20"/>
          <p:cNvSpPr/>
          <p:nvPr/>
        </p:nvSpPr>
        <p:spPr>
          <a:xfrm>
            <a:off x="7685842" y="589788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rating: 4.8 stars</a:t>
            </a:r>
            <a:endParaRPr lang="en-US" sz="1750" dirty="0"/>
          </a:p>
        </p:txBody>
      </p:sp>
      <p:sp>
        <p:nvSpPr>
          <p:cNvPr id="33" name="Text 21"/>
          <p:cNvSpPr/>
          <p:nvPr/>
        </p:nvSpPr>
        <p:spPr>
          <a:xfrm>
            <a:off x="793790" y="67732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top-rated products represent significant opportunities for featured marketing campaigns and inventory prioritization.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032" y="500301"/>
            <a:ext cx="7163872" cy="567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Segmentation Analysis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0506" y="1431608"/>
            <a:ext cx="10349270" cy="490692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883468" y="6369010"/>
            <a:ext cx="181689" cy="181689"/>
          </a:xfrm>
          <a:prstGeom prst="roundRect">
            <a:avLst>
              <a:gd name="adj" fmla="val 10066"/>
            </a:avLst>
          </a:prstGeom>
          <a:solidFill>
            <a:srgbClr val="0C3C6E"/>
          </a:solidFill>
          <a:ln/>
        </p:spPr>
      </p:sp>
      <p:sp>
        <p:nvSpPr>
          <p:cNvPr id="5" name="Text 2"/>
          <p:cNvSpPr/>
          <p:nvPr/>
        </p:nvSpPr>
        <p:spPr>
          <a:xfrm>
            <a:off x="5126117" y="6369010"/>
            <a:ext cx="362545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6805613" y="6369010"/>
            <a:ext cx="181689" cy="181689"/>
          </a:xfrm>
          <a:prstGeom prst="roundRect">
            <a:avLst>
              <a:gd name="adj" fmla="val 10066"/>
            </a:avLst>
          </a:prstGeom>
          <a:solidFill>
            <a:srgbClr val="1877DB"/>
          </a:solidFill>
          <a:ln/>
        </p:spPr>
      </p:sp>
      <p:sp>
        <p:nvSpPr>
          <p:cNvPr id="7" name="Text 4"/>
          <p:cNvSpPr/>
          <p:nvPr/>
        </p:nvSpPr>
        <p:spPr>
          <a:xfrm>
            <a:off x="7048262" y="6369010"/>
            <a:ext cx="776407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Returning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9141619" y="6369010"/>
            <a:ext cx="181689" cy="181689"/>
          </a:xfrm>
          <a:prstGeom prst="roundRect">
            <a:avLst>
              <a:gd name="adj" fmla="val 10066"/>
            </a:avLst>
          </a:prstGeom>
          <a:solidFill>
            <a:srgbClr val="7BB4F0"/>
          </a:solidFill>
          <a:ln/>
        </p:spPr>
      </p:sp>
      <p:sp>
        <p:nvSpPr>
          <p:cNvPr id="9" name="Text 6"/>
          <p:cNvSpPr/>
          <p:nvPr/>
        </p:nvSpPr>
        <p:spPr>
          <a:xfrm>
            <a:off x="9384268" y="6369010"/>
            <a:ext cx="427792" cy="181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32" y="6851630"/>
            <a:ext cx="90845" cy="9084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08566" y="6755130"/>
            <a:ext cx="2305288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New Customers (32%)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08566" y="7148036"/>
            <a:ext cx="4028718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First-time buyers requiring onboarding and engagement strategies</a:t>
            </a:r>
            <a:endParaRPr lang="en-US" sz="14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455" y="6851630"/>
            <a:ext cx="90845" cy="9084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436989" y="6755130"/>
            <a:ext cx="2868216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Returning Customers (41%)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5436989" y="7148036"/>
            <a:ext cx="4028837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Repeat purchasers showing positive brand affinity</a:t>
            </a:r>
            <a:endParaRPr lang="en-US" sz="140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2997" y="6851630"/>
            <a:ext cx="90845" cy="9084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965531" y="6755130"/>
            <a:ext cx="2397204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Loyal Customers (27%)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965531" y="7148036"/>
            <a:ext cx="4028837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High-value segment with strong purchase history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6627"/>
            <a:ext cx="92980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Distribution by Age Group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90718"/>
            <a:ext cx="6244709" cy="3496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8623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Insight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99521" y="344352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26-35 age group drives the highest revenue, representing the core target demographic.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37340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Marketing investments should prioritize this segment while developing growth strategies for adjacent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0387"/>
            <a:ext cx="77337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Shipping &amp; Discount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2794"/>
            <a:ext cx="6407944" cy="2229803"/>
          </a:xfrm>
          <a:prstGeom prst="roundRect">
            <a:avLst>
              <a:gd name="adj" fmla="val 152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610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310050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purchase: $61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51084" y="359949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Higher-value transactions correlate with expedited delivery preferences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352794"/>
            <a:ext cx="6408063" cy="2229803"/>
          </a:xfrm>
          <a:prstGeom prst="roundRect">
            <a:avLst>
              <a:gd name="adj" fmla="val 152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85842" y="2610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842" y="310050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purchase: $59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85842" y="3599497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Slight difference suggests shipping speed is not a primary purchase driver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2229803"/>
          </a:xfrm>
          <a:prstGeom prst="roundRect">
            <a:avLst>
              <a:gd name="adj" fmla="val 152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51084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Discount Usage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51084" y="555712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spenders still use discounts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51084" y="6056114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spending above average frequently apply promotional codes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2229803"/>
          </a:xfrm>
          <a:prstGeom prst="roundRect">
            <a:avLst>
              <a:gd name="adj" fmla="val 152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8584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 Dependency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85842" y="555712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Certain items rely heavily on discounts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685842" y="6056114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Requires strategic pricing review to maintain margins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2025-11-20T15:37:49Z</dcterms:created>
  <dcterms:modified xsi:type="dcterms:W3CDTF">2025-11-20T15:37:49Z</dcterms:modified>
</cp:coreProperties>
</file>